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40"/>
  </p:notesMasterIdLst>
  <p:sldIdLst>
    <p:sldId id="279" r:id="rId2"/>
    <p:sldId id="309" r:id="rId3"/>
    <p:sldId id="270" r:id="rId4"/>
    <p:sldId id="280" r:id="rId5"/>
    <p:sldId id="281" r:id="rId6"/>
    <p:sldId id="282" r:id="rId7"/>
    <p:sldId id="278" r:id="rId8"/>
    <p:sldId id="258" r:id="rId9"/>
    <p:sldId id="259" r:id="rId10"/>
    <p:sldId id="308" r:id="rId11"/>
    <p:sldId id="283" r:id="rId12"/>
    <p:sldId id="277" r:id="rId13"/>
    <p:sldId id="310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60" r:id="rId22"/>
    <p:sldId id="291" r:id="rId23"/>
    <p:sldId id="292" r:id="rId24"/>
    <p:sldId id="307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5" r:id="rId37"/>
    <p:sldId id="304" r:id="rId38"/>
    <p:sldId id="311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000000"/>
    <a:srgbClr val="00FF00"/>
    <a:srgbClr val="0000FF"/>
    <a:srgbClr val="FF0000"/>
    <a:srgbClr val="009900"/>
    <a:srgbClr val="FF0066"/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0" autoAdjust="0"/>
  </p:normalViewPr>
  <p:slideViewPr>
    <p:cSldViewPr>
      <p:cViewPr>
        <p:scale>
          <a:sx n="80" d="100"/>
          <a:sy n="80" d="100"/>
        </p:scale>
        <p:origin x="-127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62F05-6BBC-4E3E-9439-11ECE894D3DF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32D83-CEDB-4FE8-B089-9FB5BDE3D7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2018 год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2018 год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2018 год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2D83-CEDB-4FE8-B089-9FB5BDE3D70B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3963" y="4797425"/>
            <a:ext cx="6227762" cy="1109663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23963" y="5540375"/>
            <a:ext cx="6227762" cy="696913"/>
          </a:xfrm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7550"/>
            <a:ext cx="1909762" cy="4610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7550"/>
            <a:ext cx="5581650" cy="4610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63842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63842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7550"/>
            <a:ext cx="6553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63842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advTm="1000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аграрная наука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500298" y="785794"/>
            <a:ext cx="4143343" cy="5357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ФГБОУ ВО БЕЛГОРОДСКИЙ ГАУ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Управление библиотечно-информационных ресурсов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0083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2018 год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0" y="4429108"/>
            <a:ext cx="9144000" cy="2428892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Cambria" pitchFamily="18" charset="0"/>
                <a:cs typeface="Estrangelo Edessa" pitchFamily="66"/>
              </a:rPr>
              <a:t>Презентация книги</a:t>
            </a:r>
          </a:p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Cambria" pitchFamily="18" charset="0"/>
                <a:cs typeface="Estrangelo Edessa" pitchFamily="66"/>
              </a:rPr>
              <a:t>Геннадия Васильевича Кулика</a:t>
            </a:r>
          </a:p>
          <a:p>
            <a:pPr algn="ctr"/>
            <a:endParaRPr lang="ru-RU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1988840"/>
            <a:ext cx="55983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Заслуги Геннадия Васильевича Кулика очень велики. Он отмечен государственными наградами, в числе которых два ордена Трудового Красного Знамени, два ордена «Знак Почета», два ордена «За заслуги перед Отечеством» III и IV степени, несколько юбилейных медалей, а также длинный список благодарностей и почетных грамот</a:t>
            </a:r>
          </a:p>
        </p:txBody>
      </p:sp>
      <p:pic>
        <p:nvPicPr>
          <p:cNvPr id="58372" name="Picture 4" descr="http://ntgia.ru/wp-content/uploads/2016/01/Orden_Trud_Kras_Znamen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009923" cy="4176464"/>
          </a:xfrm>
          <a:prstGeom prst="rect">
            <a:avLst/>
          </a:prstGeom>
          <a:noFill/>
        </p:spPr>
      </p:pic>
      <p:pic>
        <p:nvPicPr>
          <p:cNvPr id="58374" name="Picture 6" descr="http://ay-company.ru/wp-content/uploads/2016/05/znak_poche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005064"/>
            <a:ext cx="1804975" cy="2520280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2636912"/>
            <a:ext cx="457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В 2017 году вышла в свет  книга написанная Геннадием Васильевичем Куликом «Продовольственная безопасность: от зависимости к самостоятельности» </a:t>
            </a:r>
          </a:p>
        </p:txBody>
      </p:sp>
      <p:pic>
        <p:nvPicPr>
          <p:cNvPr id="4098" name="Picture 2" descr="https://ozon-st.cdn.ngenix.net/multimedia/1021232397.jpg"/>
          <p:cNvPicPr>
            <a:picLocks noChangeAspect="1" noChangeArrowheads="1"/>
          </p:cNvPicPr>
          <p:nvPr/>
        </p:nvPicPr>
        <p:blipFill>
          <a:blip r:embed="rId2" cstate="print"/>
          <a:srcRect b="2667"/>
          <a:stretch>
            <a:fillRect/>
          </a:stretch>
        </p:blipFill>
        <p:spPr bwMode="auto">
          <a:xfrm>
            <a:off x="179512" y="1268760"/>
            <a:ext cx="4333982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553200" cy="85091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книги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23528" y="1689086"/>
            <a:ext cx="8496944" cy="5168914"/>
          </a:xfrm>
        </p:spPr>
        <p:txBody>
          <a:bodyPr/>
          <a:lstStyle/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Лаконично дается анализ всех земельных реформ , которые прошло сельское хозяйство с ХIX века по настоящее время.</a:t>
            </a:r>
          </a:p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Представляет обширный фактический материал прошлого и настоящего сельского хозяйства России.</a:t>
            </a:r>
          </a:p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Дает оценку реформ и действий, сделанных в период президентства  В.В. Путина.</a:t>
            </a:r>
          </a:p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Рассмотрены актуальные проблемы современного сельского хозяйства, нацеленные на достижение продовольственной независимости</a:t>
            </a:r>
          </a:p>
          <a:p>
            <a:pPr algn="ctr"/>
            <a:endParaRPr lang="ru-RU" sz="2500" b="1" kern="1200" dirty="0" smtClean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768752" cy="4829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165304"/>
            <a:ext cx="9144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Сельское хозяйство - отрасль народного хозяйства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000000"/>
                </a:solidFill>
                <a:latin typeface="Monotype Corsiva" pitchFamily="66" charset="0"/>
              </a:rPr>
              <a:t>Земельные реформы в России</a:t>
            </a:r>
            <a:endParaRPr lang="ru-RU" sz="4800" dirty="0">
              <a:solidFill>
                <a:srgbClr val="000000"/>
              </a:solidFill>
              <a:latin typeface="Monotype Corsiva" pitchFamily="66" charset="0"/>
            </a:endParaRPr>
          </a:p>
        </p:txBody>
      </p:sp>
      <p:pic>
        <p:nvPicPr>
          <p:cNvPr id="33794" name="Picture 2" descr="https://im0-tub-ru.yandex.net/i?id=541c5f8bb9f74cef64980ff19ec10c41-l&amp;n=13"/>
          <p:cNvPicPr>
            <a:picLocks noChangeAspect="1" noChangeArrowheads="1"/>
          </p:cNvPicPr>
          <p:nvPr/>
        </p:nvPicPr>
        <p:blipFill>
          <a:blip r:embed="rId2" cstate="print"/>
          <a:srcRect t="7976"/>
          <a:stretch>
            <a:fillRect/>
          </a:stretch>
        </p:blipFill>
        <p:spPr bwMode="auto">
          <a:xfrm>
            <a:off x="2267744" y="476672"/>
            <a:ext cx="3984443" cy="5499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72816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 земельным реформам в России относятся: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744" y="3140968"/>
            <a:ext cx="8888652" cy="3339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Земельные реформы П.А. Столыпина.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Ленинские попытки проведения земельных реформ.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Коллективизация.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Сельское хозяйство во время войны.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Послевоенные годы.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Преобразования во время правления Н. Хрущева.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Земельные реформы Б.Н. Ельцина 1991-2000 года </a:t>
            </a:r>
          </a:p>
          <a:p>
            <a:endParaRPr lang="ru-RU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000000"/>
                </a:solidFill>
                <a:latin typeface="Monotype Corsiva" pitchFamily="66" charset="0"/>
              </a:rPr>
              <a:t>Новая аграрная политика </a:t>
            </a:r>
          </a:p>
          <a:p>
            <a:pPr algn="ctr"/>
            <a:r>
              <a:rPr lang="ru-RU" sz="4800" dirty="0" smtClean="0">
                <a:solidFill>
                  <a:srgbClr val="000000"/>
                </a:solidFill>
                <a:latin typeface="Monotype Corsiva" pitchFamily="66" charset="0"/>
              </a:rPr>
              <a:t>В.В. Путина</a:t>
            </a:r>
          </a:p>
        </p:txBody>
      </p:sp>
      <p:pic>
        <p:nvPicPr>
          <p:cNvPr id="34818" name="Picture 2" descr="https://im0-tub-ru.yandex.net/i?id=c6addb8f364e939d7d7ebd14d7a35064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634" y="908720"/>
            <a:ext cx="6588732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484784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Главные принципы аграрной политики </a:t>
            </a:r>
          </a:p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Владимира Владимировича Путина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501008"/>
            <a:ext cx="91440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Для России  во все времена характерен  многоукладный тип организации и ведения  сельского хозяйства.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Правовое и экономическое равенство всех форм. организации сельскохозяйственного производства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Село должно получать преимущественное развитие и государственную поддержку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8478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Меры по возрождению аграрной политики как основы политической и экономической  независимости России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933056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Техническое и технологическое перевооружение сельского хозяйства посредством  льготного кредитования и лизинга.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Совершенствование правового механизма </a:t>
            </a:r>
          </a:p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поддержки села.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Эффективное использование земельных ресурсов</a:t>
            </a:r>
          </a:p>
          <a:p>
            <a:endParaRPr lang="ru-RU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000000"/>
                </a:solidFill>
                <a:latin typeface="Monotype Corsiva" pitchFamily="66" charset="0"/>
              </a:rPr>
              <a:t>Совершенствовать  правовой механизм поддержки села</a:t>
            </a:r>
          </a:p>
        </p:txBody>
      </p:sp>
      <p:pic>
        <p:nvPicPr>
          <p:cNvPr id="1028" name="Picture 4" descr="https://im0-tub-ru.yandex.net/i?id=e19269772f2f83d9bf5ffb1cdd0ec544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167" y="1268760"/>
            <a:ext cx="6063630" cy="4042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79577"/>
            <a:ext cx="91440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Растут, бессчетно множась, города,</a:t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Но не прожить без сельского труда</a:t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Ни дня ни заводчанам, ни шахтерам,</a:t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Ни депутатам, ни большим актерам.</a:t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Всем людям на Земле нужна еда.</a:t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Где взять ее без сельского труда?</a:t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И трудится народ в деревнях, селах</a:t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На необъятных полевых просторах.</a:t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А за старательный к себе подход</a:t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Земля им с благодарностью дает</a:t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Все лучше урожай из года в год -</a:t>
            </a:r>
            <a:br>
              <a:rPr 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И сыт будет, доволен весь народ.</a:t>
            </a:r>
          </a:p>
        </p:txBody>
      </p:sp>
      <p:pic>
        <p:nvPicPr>
          <p:cNvPr id="62468" name="Picture 4" descr="http://pngimg.com/uploads/wheat/wheat_PNG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77680"/>
            <a:ext cx="1752795" cy="2880320"/>
          </a:xfrm>
          <a:prstGeom prst="rect">
            <a:avLst/>
          </a:prstGeom>
          <a:noFill/>
        </p:spPr>
      </p:pic>
      <p:pic>
        <p:nvPicPr>
          <p:cNvPr id="6" name="Picture 4" descr="http://pngimg.com/uploads/wheat/wheat_PNG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205" y="1484784"/>
            <a:ext cx="1752795" cy="2880320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492896"/>
            <a:ext cx="903649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Льготное краткосрочное и инвестиционное кредитование сельхозпроизводителей.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Финансовое оздоровление их за счет реструктуризации  и рассрочки задолженности банкам.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Активное включение в экономический оборот земель сельскохозяйственного назначения.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Повысить роль малых предприятий: личных подворий, фермерских хозяйств</a:t>
            </a:r>
            <a:r>
              <a:rPr lang="ru-RU" dirty="0" smtClean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628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Совершенствовать  правовой механизм поддержки села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0" y="5357813"/>
            <a:ext cx="9144000" cy="1500187"/>
          </a:xfrm>
        </p:spPr>
        <p:txBody>
          <a:bodyPr/>
          <a:lstStyle/>
          <a:p>
            <a:pPr algn="ctr"/>
            <a:r>
              <a:rPr lang="ru-RU" sz="4800" kern="1200" dirty="0" smtClean="0">
                <a:solidFill>
                  <a:srgbClr val="000000"/>
                </a:solidFill>
                <a:latin typeface="Monotype Corsiva" pitchFamily="66" charset="0"/>
              </a:rPr>
              <a:t>Использовать эффективно наши земельные ресурсы -стратегическая задача</a:t>
            </a:r>
            <a:endParaRPr lang="ru-RU" sz="4800" kern="1200" dirty="0">
              <a:solidFill>
                <a:srgbClr val="000000"/>
              </a:solidFill>
              <a:latin typeface="Monotype Corsiva" pitchFamily="66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l="6210" t="22825" r="13059" b="31213"/>
          <a:stretch>
            <a:fillRect/>
          </a:stretch>
        </p:blipFill>
        <p:spPr bwMode="auto">
          <a:xfrm>
            <a:off x="2303748" y="1196752"/>
            <a:ext cx="4536504" cy="3358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10464"/>
            <a:ext cx="91440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>
              <a:buFont typeface="Arial" pitchFamily="34" charset="0"/>
              <a:buChar char="•"/>
            </a:pPr>
            <a:endParaRPr lang="ru-RU" sz="400" b="1" dirty="0" smtClean="0">
              <a:solidFill>
                <a:srgbClr val="000000"/>
              </a:solidFill>
              <a:latin typeface="+mn-lt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Высокие темпы роста населения в мире (с 1.6 млрд.  до 6 млрд. человек), ограниченность земельных и водных ресурсов ставит проблему обеспечения продовольственной безопасности в разряд наиболее важных национальных государственных задач. 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Задача земельной политики РФ – ни одного га сельскохозяйственных угодий не отводить на другие цели.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Необходим государственный контроль за движением земельных ресурсов и создание единого государственного органа , отвечающего за использование, учет и оборот земли</a:t>
            </a:r>
            <a:endParaRPr lang="ru-RU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3671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Как правильно эффективно использовать земельные ресурсы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im0-tub-ru.yandex.net/i?id=1b90fe0bcb191db716bea359696f8105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6468" y="1556792"/>
            <a:ext cx="6291064" cy="4194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000000"/>
                </a:solidFill>
                <a:latin typeface="Monotype Corsiva" pitchFamily="66" charset="0"/>
              </a:rPr>
              <a:t>Хлеб – Божий дар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onnasamogona.ru/wp-content/uploads/2015/12/kolos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72816"/>
            <a:ext cx="5991066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03648" y="5733256"/>
            <a:ext cx="6352188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«</a:t>
            </a: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Где хлеб да тепло, там и жить добро»</a:t>
            </a:r>
          </a:p>
          <a:p>
            <a:r>
              <a:rPr lang="ru-RU" b="1" dirty="0" smtClean="0">
                <a:solidFill>
                  <a:srgbClr val="000000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80928"/>
            <a:ext cx="9144000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В последние годы Россия заявила себя как крупный экспортер продовольствия.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Важно не только удержать эти позиции,  но и увеличить показатели не только за счет зерновых, но и за счет сахарной свеклы, масленичных культур, картофеля, овощей путем использования рекомендованных наукой норм внесения собственных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55679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Хлеб для России был есть и будет главным продуктом земледельца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im0-tub-ru.yandex.net/i?id=4da87f1a66707e8a0811be42e692393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67" y="2060848"/>
            <a:ext cx="6000667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000000"/>
                </a:solidFill>
                <a:latin typeface="Monotype Corsiva" pitchFamily="66" charset="0"/>
              </a:rPr>
              <a:t>Состояние молочного животноводства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8478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Молочное животноводство –это отрасль, требующая особого внимания</a:t>
            </a:r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140968"/>
            <a:ext cx="9144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 За 2000-2016 года производство молока и поголовье молочного скота сократилось.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Главные задачи - увеличить маточное поголовье скота  на 1.0-1.5 млн. коров; улучшить систему содержания и кормления за счет увеличения  инвестиций в эту отрасль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im0-tub-ru.yandex.net/i?id=848b7b025286549defe26ab698574e3e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060848"/>
            <a:ext cx="5141542" cy="34325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" y="5733256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000000"/>
                </a:solidFill>
                <a:latin typeface="Monotype Corsiva" pitchFamily="66" charset="0"/>
              </a:rPr>
              <a:t>Развитие мясного скотоводства</a:t>
            </a:r>
            <a:endParaRPr lang="ru-RU" sz="48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Мясное скотоводство формируется в крупную специализированную отрасль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749183"/>
            <a:ext cx="914400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Специализированное мясное скотоводство является наиболее перспективным сектором для взаимодействия крупных агропромышленных предприятий с крестьянскими и фермерскими хозяйствами.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Разведение мясного скота –один из наиболее экономически выгодных для фермеров видов животноводства . При этом рынок сбыта выращенного поголовья обеспечивают крупные производители</a:t>
            </a:r>
            <a:endParaRPr lang="ru-RU" b="1" dirty="0" smtClean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071546"/>
            <a:ext cx="5072066" cy="3817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50070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Геннадий Васильевич Кулик – специалист </a:t>
            </a:r>
          </a:p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в области экономики сельского хозяйства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7873" t="18214" r="9405" b="35483"/>
          <a:stretch>
            <a:fillRect/>
          </a:stretch>
        </p:blipFill>
        <p:spPr bwMode="auto">
          <a:xfrm>
            <a:off x="2012442" y="1844824"/>
            <a:ext cx="5119117" cy="3817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80526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000000"/>
                </a:solidFill>
                <a:latin typeface="Monotype Corsiva" pitchFamily="66" charset="0"/>
              </a:rPr>
              <a:t>Как мы живем</a:t>
            </a:r>
            <a:endParaRPr lang="ru-RU" sz="48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80728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Основная забота и ответственность  государства –постоянно повышать условия жизни каждого человека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140968"/>
            <a:ext cx="914400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В данный момент размер потребления основных видов продовольственных продуктов растет. 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Увеличивается покупательная способность граждан. 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Среднемесячная зарплата выросла с 20.9 тыс.  руб. в 2010 г. до 36.7  тыс. руб. в  2016. Душевой доход с 19  тыс.  до 30.7 тыс. соответственно. 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Увеличиваются средства для социальных программ: с 871 млрд. в 2015 г. до 897 млрд. в 2017г. </a:t>
            </a:r>
          </a:p>
          <a:p>
            <a:endParaRPr lang="ru-RU" sz="2500" b="1" dirty="0" smtClean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687901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Государство реализует комплекс мер по поддержке низкооплачиваемых граждан.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Приоритетными остаются программы дошкольного и общего профессионального образования.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Серьезные изменения произошли в решении жилищной проблемы граждан, обеспечении благоустроенным жильем, качественными коммунальными услугами</a:t>
            </a:r>
            <a:r>
              <a:rPr lang="ru-RU" b="1" dirty="0" smtClean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6876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Основная забота и ответственность  государства –постоянно повышать условия жизни каждого человека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im0-tub-ru.yandex.net/i?id=36828d2f19c0d79dfb715d67134cc82c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2758" y="1988840"/>
            <a:ext cx="5838485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80526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000000"/>
                </a:solidFill>
                <a:latin typeface="Monotype Corsiva" pitchFamily="66" charset="0"/>
              </a:rPr>
              <a:t>Социальное развитие села</a:t>
            </a:r>
            <a:endParaRPr lang="ru-RU" sz="48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6876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Комплексная государственная программа «Социальное развитие села»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780928"/>
            <a:ext cx="9144000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Численность</a:t>
            </a:r>
            <a:r>
              <a:rPr lang="ru-RU" b="1" dirty="0" smtClean="0"/>
              <a:t> </a:t>
            </a: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сельского населения в 2015 году составляла 38 млн. чел. или 26% общей численности населения страны.</a:t>
            </a: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Непосредственно занято в сельском хозяйстве 5,9 млн. человек или 8,7% от общей численности населения страны. Просматривается тенденция сокращения трудовых ресурсов села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18460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</a:rPr>
              <a:t>  </a:t>
            </a: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с 2006 года на селе данная программа обеспечивает жильем молодые семьи и молодых специалистов, изъявивших желание переехать на работу в сельскую местность.</a:t>
            </a: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Очень важно задержать на селе наиболее дееспособную, квалифицированную часть работников. С 2014 по 2020 развитие социальной и инженерной инфраструктуры села осуществляется в рамках целевой программы «Устойчивое развитие сельских территорий на 2014-2017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26876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Комплексная государственная программа «Социальное развитие села»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В заключении хочется сказать, что своей книгой Геннадий Васильевич формулирует главную задачу России –стать крупнейшим мировым поставщиком здоровых, экологически чистых, качественных продуктов питания, укрепить продовольственную независимость и полностью обеспечить внутренний рынок отечественным продовольствием. Для этого необходимо сосредоточить ресурсы на поддержку хозяйств, которые демонстрируют высокую эффективность, развивать как крупные холдинги, так и фермерские хозяйства, при этом разрабатывать свои технологии производства, хранения и переработки сельхозпродукции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im0-tub-ru.yandex.net/i?id=0276ec7e41b8642ff6be3298a1bc0dcb&amp;n=13"/>
          <p:cNvPicPr>
            <a:picLocks noChangeAspect="1" noChangeArrowheads="1"/>
          </p:cNvPicPr>
          <p:nvPr/>
        </p:nvPicPr>
        <p:blipFill>
          <a:blip r:embed="rId2" cstate="print"/>
          <a:srcRect l="12817" r="8872"/>
          <a:stretch>
            <a:fillRect/>
          </a:stretch>
        </p:blipFill>
        <p:spPr bwMode="auto">
          <a:xfrm>
            <a:off x="4427984" y="404664"/>
            <a:ext cx="4511204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749183"/>
            <a:ext cx="9144000" cy="410881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Г.В. Кулик в своей книге проанализировал итоги аграрных реформ, отметил  не только качественные сдвиги в сельском хозяйстве , но и акцентировал внимание и на нерешенных проблемах. Так же он считает, что большую роль играет человеческий фактор. По его мнению, аграрная политика последних лет направлена на возврат доверия к власти, на то, чтобы люди , живущие на селе, смогли почувствовать себя хозяевами страны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00808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00"/>
                </a:solidFill>
                <a:latin typeface="+mn-lt"/>
              </a:rPr>
              <a:t>Наше сельское хозяйство</a:t>
            </a:r>
            <a:br>
              <a:rPr lang="ru-RU" sz="48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4800" b="1" dirty="0" smtClean="0">
                <a:solidFill>
                  <a:srgbClr val="000000"/>
                </a:solidFill>
                <a:latin typeface="+mn-lt"/>
              </a:rPr>
              <a:t>Процветает и живёт, </a:t>
            </a:r>
            <a:br>
              <a:rPr lang="ru-RU" sz="48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4800" b="1" dirty="0" smtClean="0">
                <a:solidFill>
                  <a:srgbClr val="000000"/>
                </a:solidFill>
                <a:latin typeface="+mn-lt"/>
              </a:rPr>
              <a:t>И промышленность сегодня</a:t>
            </a:r>
            <a:br>
              <a:rPr lang="ru-RU" sz="48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4800" b="1" dirty="0" smtClean="0">
                <a:solidFill>
                  <a:srgbClr val="000000"/>
                </a:solidFill>
                <a:latin typeface="+mn-lt"/>
              </a:rPr>
              <a:t>Набирает полный ход!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4397958" cy="148478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29200"/>
            <a:ext cx="4824536" cy="16288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64" y="5229200"/>
            <a:ext cx="4824536" cy="16288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Картинки по запросу геннадий васильевич Кул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7" name="Picture 3" descr="C:\Documents and Settings\stroeva_om\Рабочий стол\2017_09_02-01-01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857652" cy="5143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716016" y="2708920"/>
            <a:ext cx="421196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Геннадий Васильевич Кулик родился 20 января 1935 года в деревне Желомское Новосокольнического района Псковской области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20888"/>
            <a:ext cx="9144000" cy="35548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В</a:t>
            </a:r>
            <a:r>
              <a:rPr lang="en-US" sz="25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500" b="1" dirty="0" smtClean="0">
                <a:solidFill>
                  <a:srgbClr val="000000"/>
                </a:solidFill>
                <a:latin typeface="+mn-lt"/>
              </a:rPr>
              <a:t>1957 </a:t>
            </a:r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году окончил Ленинградский государственный университет имени А.А. Жданова. После окончания университета вся его трудовая деятельность была в той или иной мере связана с экономикой сельского хозяйства, ее проблемами в последующие года. В 1957 году его работа началась с должности руководителя отдела Сибирского филиала Всесоюзного научно-исследовательского института экономики сельского хозяйства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Студент\Рабочий стол\fkw6kjug1m084hlvqg.jpg"/>
          <p:cNvPicPr>
            <a:picLocks noChangeAspect="1" noChangeArrowheads="1"/>
          </p:cNvPicPr>
          <p:nvPr/>
        </p:nvPicPr>
        <p:blipFill>
          <a:blip r:embed="rId2" cstate="print"/>
          <a:srcRect l="6748" b="8710"/>
          <a:stretch>
            <a:fillRect/>
          </a:stretch>
        </p:blipFill>
        <p:spPr bwMode="auto">
          <a:xfrm>
            <a:off x="323528" y="1556792"/>
            <a:ext cx="8458066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51723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+mn-lt"/>
              </a:rPr>
              <a:t>Ленинградский государственный университет имени А.А. Жданова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0" y="2348880"/>
            <a:ext cx="9144000" cy="3643327"/>
          </a:xfrm>
        </p:spPr>
        <p:txBody>
          <a:bodyPr/>
          <a:lstStyle/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1957 – 1970 гг. – занимал руководящие должности в сфере АПК</a:t>
            </a:r>
          </a:p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1990 г. – был  Первым заместителем Председателя Совета министров РСФСР, министром сельского хозяйства и продовольствия  РСФСР</a:t>
            </a:r>
          </a:p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 С 1993 г. – депутат Государственной Думы федерального собрания РФ</a:t>
            </a:r>
          </a:p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уже 7 созывов</a:t>
            </a:r>
            <a:endParaRPr lang="ru-RU" sz="2500" b="1" kern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941168"/>
            <a:ext cx="8329642" cy="1785950"/>
          </a:xfr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500" b="1" kern="1200" dirty="0" smtClean="0">
                <a:solidFill>
                  <a:srgbClr val="000000"/>
                </a:solidFill>
              </a:rPr>
              <a:t>Геннадий Васильевич Кулик </a:t>
            </a:r>
            <a:br>
              <a:rPr lang="ru-RU" sz="2500" b="1" kern="1200" dirty="0" smtClean="0">
                <a:solidFill>
                  <a:srgbClr val="000000"/>
                </a:solidFill>
              </a:rPr>
            </a:br>
            <a:r>
              <a:rPr lang="ru-RU" sz="2500" b="1" kern="1200" dirty="0" smtClean="0">
                <a:solidFill>
                  <a:srgbClr val="000000"/>
                </a:solidFill>
              </a:rPr>
              <a:t> возглавляет в Государственной Думе</a:t>
            </a:r>
            <a:br>
              <a:rPr lang="ru-RU" sz="2500" b="1" kern="1200" dirty="0" smtClean="0">
                <a:solidFill>
                  <a:srgbClr val="000000"/>
                </a:solidFill>
              </a:rPr>
            </a:br>
            <a:r>
              <a:rPr lang="ru-RU" sz="2500" b="1" kern="1200" dirty="0" smtClean="0">
                <a:solidFill>
                  <a:srgbClr val="000000"/>
                </a:solidFill>
              </a:rPr>
              <a:t> комитет по аграрным вопросам</a:t>
            </a:r>
            <a:endParaRPr lang="ru-RU" sz="2500" b="1" kern="12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C:\Documents and Settings\Студент\Рабочий стол\640x36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968213" cy="2794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Documents and Settings\Студент\Рабочий стол\gerb14_bi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548680"/>
            <a:ext cx="2224895" cy="2636912"/>
          </a:xfrm>
          <a:prstGeom prst="rect">
            <a:avLst/>
          </a:prstGeom>
          <a:noFill/>
        </p:spPr>
      </p:pic>
      <p:pic>
        <p:nvPicPr>
          <p:cNvPr id="2052" name="Picture 4" descr="C:\Documents and Settings\Студент\Рабочий стол\608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4493" y="3717032"/>
            <a:ext cx="3909507" cy="1008112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3023320" y="1268760"/>
            <a:ext cx="6120680" cy="558924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«Земельный кодекс РФ»</a:t>
            </a:r>
          </a:p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«О развитии сельского хозяйства»</a:t>
            </a:r>
          </a:p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«О крестьянском фермерском хозяйстве»</a:t>
            </a:r>
          </a:p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«Об обороте земель сельскохозяйственного назначения»</a:t>
            </a:r>
          </a:p>
          <a:p>
            <a:pPr algn="ctr"/>
            <a:r>
              <a:rPr lang="ru-RU" sz="2500" b="1" kern="1200" dirty="0" smtClean="0">
                <a:solidFill>
                  <a:srgbClr val="000000"/>
                </a:solidFill>
              </a:rPr>
              <a:t>«О личном подсобном хозяйстве»</a:t>
            </a:r>
          </a:p>
          <a:p>
            <a:pPr algn="ctr">
              <a:buNone/>
            </a:pPr>
            <a:r>
              <a:rPr lang="ru-RU" sz="2500" b="1" kern="1200" dirty="0" smtClean="0">
                <a:solidFill>
                  <a:srgbClr val="000000"/>
                </a:solidFill>
              </a:rPr>
              <a:t>«О государственной поддержке в сфере сельхоз. страхования»</a:t>
            </a:r>
            <a:r>
              <a:rPr lang="ru-RU" sz="2500" b="1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buNone/>
            </a:pPr>
            <a:r>
              <a:rPr lang="ru-RU" sz="2500" b="1" dirty="0" smtClean="0">
                <a:solidFill>
                  <a:srgbClr val="000000"/>
                </a:solidFill>
              </a:rPr>
              <a:t>Автор закона:</a:t>
            </a:r>
          </a:p>
          <a:p>
            <a:pPr algn="ctr"/>
            <a:r>
              <a:rPr lang="ru-RU" sz="2500" b="1" dirty="0" smtClean="0">
                <a:solidFill>
                  <a:srgbClr val="000000"/>
                </a:solidFill>
              </a:rPr>
              <a:t>«О едином сельскохозяйственном налоге»</a:t>
            </a:r>
          </a:p>
          <a:p>
            <a:endParaRPr lang="ru-RU" sz="2500" b="1" kern="1200" dirty="0" smtClean="0">
              <a:solidFill>
                <a:srgbClr val="000000"/>
              </a:solidFill>
            </a:endParaRPr>
          </a:p>
          <a:p>
            <a:endParaRPr lang="ru-RU" sz="2500" dirty="0" smtClean="0"/>
          </a:p>
          <a:p>
            <a:endParaRPr lang="ru-RU" sz="2500" b="1" dirty="0" smtClean="0"/>
          </a:p>
          <a:p>
            <a:endParaRPr lang="ru-RU" sz="2500" b="1" dirty="0" smtClean="0"/>
          </a:p>
          <a:p>
            <a:pPr marL="609600" indent="-609600">
              <a:buFont typeface="Wingdings" pitchFamily="2" charset="2"/>
              <a:buAutoNum type="arabicPeriod"/>
            </a:pPr>
            <a:endParaRPr lang="ru-RU" sz="3600" b="1" dirty="0" smtClean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0"/>
            <a:ext cx="7236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7538" indent="-1887538" algn="ctr">
              <a:defRPr/>
            </a:pPr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Геннадий Кулик является соавтором законов:</a:t>
            </a:r>
            <a:endParaRPr lang="ru-RU" sz="36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 descr="C:\Documents and Settings\Студент\Рабочий стол\i.jpeg"/>
          <p:cNvPicPr>
            <a:picLocks noChangeAspect="1" noChangeArrowheads="1"/>
          </p:cNvPicPr>
          <p:nvPr/>
        </p:nvPicPr>
        <p:blipFill>
          <a:blip r:embed="rId2" cstate="print"/>
          <a:srcRect b="3333"/>
          <a:stretch>
            <a:fillRect/>
          </a:stretch>
        </p:blipFill>
        <p:spPr bwMode="auto">
          <a:xfrm>
            <a:off x="179512" y="2132856"/>
            <a:ext cx="2880320" cy="4389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001">
  <a:themeElements>
    <a:clrScheme name="00001 2">
      <a:dk1>
        <a:srgbClr val="666633"/>
      </a:dk1>
      <a:lt1>
        <a:srgbClr val="FFFFFF"/>
      </a:lt1>
      <a:dk2>
        <a:srgbClr val="A18D58"/>
      </a:dk2>
      <a:lt2>
        <a:srgbClr val="FFFFCC"/>
      </a:lt2>
      <a:accent1>
        <a:srgbClr val="99CC00"/>
      </a:accent1>
      <a:accent2>
        <a:srgbClr val="99FF99"/>
      </a:accent2>
      <a:accent3>
        <a:srgbClr val="CDC5B4"/>
      </a:accent3>
      <a:accent4>
        <a:srgbClr val="DADADA"/>
      </a:accent4>
      <a:accent5>
        <a:srgbClr val="CAE2AA"/>
      </a:accent5>
      <a:accent6>
        <a:srgbClr val="8AE78A"/>
      </a:accent6>
      <a:hlink>
        <a:srgbClr val="666633"/>
      </a:hlink>
      <a:folHlink>
        <a:srgbClr val="FFCC99"/>
      </a:folHlink>
    </a:clrScheme>
    <a:fontScheme name="00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0001 1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CCFF66"/>
        </a:accent1>
        <a:accent2>
          <a:srgbClr val="FFCC99"/>
        </a:accent2>
        <a:accent3>
          <a:srgbClr val="CDC5B4"/>
        </a:accent3>
        <a:accent4>
          <a:srgbClr val="DADADA"/>
        </a:accent4>
        <a:accent5>
          <a:srgbClr val="E2FFB8"/>
        </a:accent5>
        <a:accent6>
          <a:srgbClr val="E7B98A"/>
        </a:accent6>
        <a:hlink>
          <a:srgbClr val="66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2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99CC00"/>
        </a:accent1>
        <a:accent2>
          <a:srgbClr val="99FF99"/>
        </a:accent2>
        <a:accent3>
          <a:srgbClr val="CDC5B4"/>
        </a:accent3>
        <a:accent4>
          <a:srgbClr val="DADADA"/>
        </a:accent4>
        <a:accent5>
          <a:srgbClr val="CAE2AA"/>
        </a:accent5>
        <a:accent6>
          <a:srgbClr val="8AE78A"/>
        </a:accent6>
        <a:hlink>
          <a:srgbClr val="666633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3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99CC00"/>
        </a:accent1>
        <a:accent2>
          <a:srgbClr val="33CC33"/>
        </a:accent2>
        <a:accent3>
          <a:srgbClr val="CDC5B4"/>
        </a:accent3>
        <a:accent4>
          <a:srgbClr val="DADADA"/>
        </a:accent4>
        <a:accent5>
          <a:srgbClr val="CAE2AA"/>
        </a:accent5>
        <a:accent6>
          <a:srgbClr val="2DB92D"/>
        </a:accent6>
        <a:hlink>
          <a:srgbClr val="006600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847</TotalTime>
  <Words>1227</Words>
  <Application>Microsoft Office PowerPoint</Application>
  <PresentationFormat>Экран (4:3)</PresentationFormat>
  <Paragraphs>130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00001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Геннадий Васильевич Кулик   возглавляет в Государственной Думе  комитет по аграрным вопросам</vt:lpstr>
      <vt:lpstr>Слайд 9</vt:lpstr>
      <vt:lpstr>Слайд 10</vt:lpstr>
      <vt:lpstr>Слайд 11</vt:lpstr>
      <vt:lpstr>Значение книги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География сельского хозяйства и рыболовства.</dc:title>
  <dc:creator>Елена</dc:creator>
  <cp:lastModifiedBy>krisanova_tn</cp:lastModifiedBy>
  <cp:revision>83</cp:revision>
  <cp:lastPrinted>1601-01-01T00:00:00Z</cp:lastPrinted>
  <dcterms:created xsi:type="dcterms:W3CDTF">2008-04-02T19:46:03Z</dcterms:created>
  <dcterms:modified xsi:type="dcterms:W3CDTF">2018-02-22T07:23:05Z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